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60" r:id="rId2"/>
    <p:sldId id="331" r:id="rId3"/>
    <p:sldId id="354" r:id="rId4"/>
    <p:sldId id="321" r:id="rId5"/>
    <p:sldId id="291" r:id="rId6"/>
    <p:sldId id="293" r:id="rId7"/>
    <p:sldId id="323" r:id="rId8"/>
    <p:sldId id="295" r:id="rId9"/>
    <p:sldId id="357" r:id="rId10"/>
    <p:sldId id="300" r:id="rId11"/>
    <p:sldId id="303" r:id="rId12"/>
    <p:sldId id="335" r:id="rId13"/>
    <p:sldId id="313" r:id="rId14"/>
    <p:sldId id="325" r:id="rId15"/>
    <p:sldId id="344" r:id="rId16"/>
    <p:sldId id="352" r:id="rId17"/>
    <p:sldId id="330" r:id="rId18"/>
    <p:sldId id="364" r:id="rId19"/>
    <p:sldId id="365" r:id="rId20"/>
    <p:sldId id="366" r:id="rId21"/>
    <p:sldId id="368" r:id="rId22"/>
    <p:sldId id="373" r:id="rId23"/>
    <p:sldId id="369" r:id="rId24"/>
    <p:sldId id="370" r:id="rId25"/>
    <p:sldId id="376" r:id="rId26"/>
    <p:sldId id="380" r:id="rId27"/>
    <p:sldId id="383" r:id="rId28"/>
    <p:sldId id="374" r:id="rId29"/>
    <p:sldId id="375" r:id="rId30"/>
    <p:sldId id="371" r:id="rId31"/>
    <p:sldId id="355" r:id="rId32"/>
    <p:sldId id="359" r:id="rId33"/>
    <p:sldId id="360" r:id="rId34"/>
    <p:sldId id="358" r:id="rId35"/>
    <p:sldId id="362" r:id="rId36"/>
    <p:sldId id="361" r:id="rId37"/>
    <p:sldId id="363" r:id="rId38"/>
    <p:sldId id="372" r:id="rId39"/>
    <p:sldId id="381" r:id="rId40"/>
    <p:sldId id="382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000099"/>
    <a:srgbClr val="FFFF00"/>
    <a:srgbClr val="0000CC"/>
    <a:srgbClr val="6600FF"/>
    <a:srgbClr val="6666FF"/>
    <a:srgbClr val="0099FF"/>
    <a:srgbClr val="3366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3" autoAdjust="0"/>
    <p:restoredTop sz="94561" autoAdjust="0"/>
  </p:normalViewPr>
  <p:slideViewPr>
    <p:cSldViewPr>
      <p:cViewPr varScale="1">
        <p:scale>
          <a:sx n="86" d="100"/>
          <a:sy n="86" d="100"/>
        </p:scale>
        <p:origin x="7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3B1B6B-9538-4288-A976-27C4675E2E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07249D-A491-484D-A0DC-522ECB5D7A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04BCC-9F0D-46C7-A954-320F0656F761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B8A37-7BB9-44EE-BF4E-88B1B60E162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A4A5-C0E2-4A65-8E2F-F011D560467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E14F4-2669-4652-BE4B-688FA0B6EBE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3700C-7403-47CF-B252-918AD009AA8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6ED2A-47E8-4693-B79D-4E23D9459E6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8BAF1-6DE5-4EE7-959F-73685890AF4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2806D-64AD-4554-AC63-D23E4333A74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48684-F9F5-4198-829D-CFEBB7688D4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F395-CFCC-454B-8120-486DC076D3F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2E298-5EED-4AF3-8C70-54BBA4893C8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CC7DD-296E-4B82-95BE-74CCD88CAD57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2E298-5EED-4AF3-8C70-54BBA4893C8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124D-C8C1-4D43-8548-2BCF2BFB2B1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124D-C8C1-4D43-8548-2BCF2BFB2B1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A4A5-C0E2-4A65-8E2F-F011D560467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E14F4-2669-4652-BE4B-688FA0B6EBE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E14F4-2669-4652-BE4B-688FA0B6EBE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E14F4-2669-4652-BE4B-688FA0B6EBE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8BAF1-6DE5-4EE7-959F-73685890AF4E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2806D-64AD-4554-AC63-D23E4333A74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48684-F9F5-4198-829D-CFEBB7688D4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21302-4C98-4741-9C78-6EC5D0E28C49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3BD0D-5723-4074-8919-6B0CF7134594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7249D-A491-484D-A0DC-522ECB5D7A76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7249D-A491-484D-A0DC-522ECB5D7A76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7249D-A491-484D-A0DC-522ECB5D7A76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7249D-A491-484D-A0DC-522ECB5D7A76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7249D-A491-484D-A0DC-522ECB5D7A76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7249D-A491-484D-A0DC-522ECB5D7A76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33571-9981-461A-A761-85C33B8CC60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8F395-CFCC-454B-8120-486DC076D3F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2E298-5EED-4AF3-8C70-54BBA4893C8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124D-C8C1-4D43-8548-2BCF2BFB2B1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3B73D-3723-405F-A4A7-BD7F405E1CE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9A075-59BB-4D5E-8664-1C6BC5FB123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ppareil recycleur"/>
          <p:cNvPicPr>
            <a:picLocks noChangeAspect="1" noChangeArrowheads="1"/>
          </p:cNvPicPr>
          <p:nvPr userDrawn="1"/>
        </p:nvPicPr>
        <p:blipFill>
          <a:blip r:embed="rId2" cstate="print">
            <a:lum bright="53000" contrast="-69000"/>
          </a:blip>
          <a:srcRect/>
          <a:stretch>
            <a:fillRect/>
          </a:stretch>
        </p:blipFill>
        <p:spPr bwMode="auto">
          <a:xfrm rot="499200">
            <a:off x="5572498" y="1534564"/>
            <a:ext cx="2976201" cy="4092281"/>
          </a:xfrm>
          <a:prstGeom prst="rect">
            <a:avLst/>
          </a:prstGeom>
          <a:solidFill>
            <a:srgbClr val="00CCFF">
              <a:alpha val="44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8" name="Picture 9" descr="recycleur"/>
          <p:cNvPicPr>
            <a:picLocks noChangeAspect="1" noChangeArrowheads="1"/>
          </p:cNvPicPr>
          <p:nvPr userDrawn="1"/>
        </p:nvPicPr>
        <p:blipFill>
          <a:blip r:embed="rId3" cstate="print">
            <a:lum bright="63000" contrast="-59000"/>
          </a:blip>
          <a:srcRect/>
          <a:stretch>
            <a:fillRect/>
          </a:stretch>
        </p:blipFill>
        <p:spPr bwMode="auto">
          <a:xfrm rot="20880325">
            <a:off x="950100" y="1480954"/>
            <a:ext cx="2484610" cy="4212034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11" descr="Plongeur sortie de l'eau"/>
          <p:cNvPicPr>
            <a:picLocks noChangeAspect="1" noChangeArrowheads="1"/>
          </p:cNvPicPr>
          <p:nvPr userDrawn="1"/>
        </p:nvPicPr>
        <p:blipFill>
          <a:blip r:embed="rId4" cstate="print">
            <a:lum bright="57000" contrast="-63000"/>
          </a:blip>
          <a:srcRect/>
          <a:stretch>
            <a:fillRect/>
          </a:stretch>
        </p:blipFill>
        <p:spPr bwMode="auto">
          <a:xfrm>
            <a:off x="3347864" y="1196752"/>
            <a:ext cx="2223526" cy="4375905"/>
          </a:xfrm>
          <a:prstGeom prst="rect">
            <a:avLst/>
          </a:prstGeom>
          <a:solidFill>
            <a:srgbClr val="00CCFF">
              <a:alpha val="5500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 6" descr="Banderole-FFESSM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96744" cy="72008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/>
          <a:lstStyle>
            <a:lvl1pPr>
              <a:defRPr sz="12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fr-FR" sz="1000" dirty="0">
                <a:solidFill>
                  <a:srgbClr val="000099"/>
                </a:solidFill>
              </a:rPr>
              <a:t>Charlie GOUIN</a:t>
            </a:r>
          </a:p>
        </p:txBody>
      </p:sp>
      <p:pic>
        <p:nvPicPr>
          <p:cNvPr id="5" name="Image 4" descr="Logo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44138"/>
            <a:ext cx="1872207" cy="51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75" y="1905000"/>
            <a:ext cx="613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 userDrawn="1"/>
        </p:nvSpPr>
        <p:spPr bwMode="auto">
          <a:xfrm>
            <a:off x="1187450" y="549275"/>
            <a:ext cx="712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14349" name="Text Box 13"/>
          <p:cNvSpPr txBox="1">
            <a:spLocks noChangeArrowheads="1"/>
          </p:cNvSpPr>
          <p:nvPr userDrawn="1"/>
        </p:nvSpPr>
        <p:spPr bwMode="auto">
          <a:xfrm>
            <a:off x="1259632" y="404664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>
                <a:solidFill>
                  <a:srgbClr val="000099"/>
                </a:solidFill>
              </a:rPr>
              <a:t>Procédure « Service Oxygène »</a:t>
            </a: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3635896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10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000099"/>
                </a:solidFill>
              </a:rPr>
              <a:t>Service Oxygène - p : </a:t>
            </a:r>
            <a:fld id="{98FD112E-E20F-417C-9067-1D43ADB3D437}" type="slidenum">
              <a:rPr lang="fr-FR" smtClean="0">
                <a:solidFill>
                  <a:srgbClr val="000099"/>
                </a:solidFill>
              </a:rPr>
              <a:pPr>
                <a:defRPr/>
              </a:pPr>
              <a:t>‹N°›</a:t>
            </a:fld>
            <a:r>
              <a:rPr lang="fr-FR" dirty="0">
                <a:solidFill>
                  <a:srgbClr val="000099"/>
                </a:solidFill>
              </a:rPr>
              <a:t> / 31</a:t>
            </a:r>
          </a:p>
          <a:p>
            <a:pPr>
              <a:defRPr/>
            </a:pP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8" name="Titre 11"/>
          <p:cNvSpPr txBox="1">
            <a:spLocks/>
          </p:cNvSpPr>
          <p:nvPr userDrawn="1"/>
        </p:nvSpPr>
        <p:spPr>
          <a:xfrm>
            <a:off x="1187624" y="332656"/>
            <a:ext cx="6696744" cy="72008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/>
          <a:lstStyle>
            <a:lvl1pPr>
              <a:defRPr sz="12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Cliquez pour modifier le style du titre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4.xml"/><Relationship Id="rId7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6.png"/><Relationship Id="rId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1115616" y="3717032"/>
            <a:ext cx="71278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fr-FR" sz="3600" b="1" dirty="0">
                <a:solidFill>
                  <a:srgbClr val="000099"/>
                </a:solidFill>
              </a:rPr>
              <a:t>PROCEDURE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fr-FR" sz="3600" b="1" dirty="0">
                <a:solidFill>
                  <a:srgbClr val="000099"/>
                </a:solidFill>
              </a:rPr>
              <a:t>« SERVICE OXYGENE »</a:t>
            </a:r>
          </a:p>
        </p:txBody>
      </p:sp>
      <p:pic>
        <p:nvPicPr>
          <p:cNvPr id="6" name="Image 5" descr="LogoTI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7" y="177225"/>
            <a:ext cx="3190604" cy="87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Démontage et inspection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Idem TIV air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extérieur</a:t>
            </a:r>
          </a:p>
          <a:p>
            <a:pPr lvl="2" eaLnBrk="1" hangingPunct="1"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intérieur</a:t>
            </a:r>
          </a:p>
          <a:p>
            <a:pPr lvl="2" eaLnBrk="1" hangingPunct="1"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filetage</a:t>
            </a:r>
          </a:p>
          <a:p>
            <a:pPr lvl="2" eaLnBrk="1" hangingPunct="1">
              <a:buFontTx/>
              <a:buNone/>
            </a:pPr>
            <a:r>
              <a:rPr lang="fr-FR" dirty="0"/>
              <a:t>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</a:t>
            </a:r>
            <a:r>
              <a:rPr lang="fr-FR" sz="1100" dirty="0">
                <a:solidFill>
                  <a:srgbClr val="000099"/>
                </a:solidFill>
              </a:rPr>
              <a:t>Démontage/inspection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chemeClr val="tx1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268216" y="1988493"/>
            <a:ext cx="6552256" cy="403244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400" dirty="0">
                <a:solidFill>
                  <a:srgbClr val="000099"/>
                </a:solidFill>
              </a:rPr>
              <a:t>	Nettoyage (uniquement si nécessaire</a:t>
            </a:r>
            <a:r>
              <a:rPr lang="fr-FR" sz="2000" dirty="0">
                <a:solidFill>
                  <a:srgbClr val="000099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Ôter la graisse du filetage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nettoyer (brosse + sol. détergente)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Laver la bouteille (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sol. détergente 50° à 60°)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boucher + rouler 10 à 20mn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sz="1800" dirty="0">
                <a:solidFill>
                  <a:srgbClr val="000099"/>
                </a:solidFill>
                <a:sym typeface="Wingdings" pitchFamily="2" charset="2"/>
              </a:rPr>
              <a:t>	 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sz="1800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vider, frotter la paroi interne (écouvillon)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rincer plusieurs fois (eau douce)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remplir eau chaude, rouler 5 à 10mn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vider et vérifier aspect eau rinçage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renouveler jusqu’à eau </a:t>
            </a:r>
            <a:r>
              <a:rPr lang="fr-FR" dirty="0">
                <a:solidFill>
                  <a:schemeClr val="bg1">
                    <a:lumMod val="60000"/>
                    <a:lumOff val="40000"/>
                  </a:schemeClr>
                </a:solidFill>
                <a:sym typeface="Wingdings" pitchFamily="2" charset="2"/>
              </a:rPr>
              <a:t>propre et limpide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ym typeface="Wingdings" pitchFamily="2" charset="2"/>
              </a:rPr>
              <a:t>	     </a:t>
            </a:r>
            <a:r>
              <a:rPr lang="fr-FR" sz="1600" dirty="0">
                <a:sym typeface="Wingdings" pitchFamily="2" charset="2"/>
              </a:rPr>
              <a:t></a:t>
            </a:r>
            <a:r>
              <a:rPr lang="fr-FR" dirty="0">
                <a:sym typeface="Wingdings" pitchFamily="2" charset="2"/>
              </a:rPr>
              <a:t> égoutter et s</a:t>
            </a:r>
            <a:r>
              <a:rPr lang="fr-FR" sz="1800" dirty="0"/>
              <a:t>     	      	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sz="16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Contrôle propreté (très délicat)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Inspection visuelle (lumière blanche)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absence humidité, dépôts, poussières...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Inspection visuelle (lumière noire)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absence huile, graisse (fluorescence)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Bouchage afin d’éviter les pollutions.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</a:t>
            </a:r>
            <a:r>
              <a:rPr lang="fr-FR" sz="1100" dirty="0">
                <a:solidFill>
                  <a:srgbClr val="000099"/>
                </a:solidFill>
              </a:rPr>
              <a:t>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Remontage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Graisser portée du joint, joint et robinet</a:t>
            </a:r>
          </a:p>
          <a:p>
            <a:pPr lvl="2" eaLnBrk="1" hangingPunct="1">
              <a:buClr>
                <a:srgbClr val="000099"/>
              </a:buClr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graisse compatible O2</a:t>
            </a:r>
            <a:r>
              <a:rPr lang="fr-FR" dirty="0">
                <a:solidFill>
                  <a:srgbClr val="000099"/>
                </a:solidFill>
              </a:rPr>
              <a:t> (Christo-</a:t>
            </a:r>
            <a:r>
              <a:rPr lang="fr-FR" dirty="0" err="1">
                <a:solidFill>
                  <a:srgbClr val="000099"/>
                </a:solidFill>
              </a:rPr>
              <a:t>Lube</a:t>
            </a:r>
            <a:r>
              <a:rPr lang="fr-FR" dirty="0">
                <a:solidFill>
                  <a:srgbClr val="000099"/>
                </a:solidFill>
              </a:rPr>
              <a:t>…)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Visser le robinet</a:t>
            </a:r>
          </a:p>
          <a:p>
            <a:pPr lvl="2" eaLnBrk="1" hangingPunct="1">
              <a:buClr>
                <a:srgbClr val="FFFF00"/>
              </a:buClr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serrer modérément (70N.m).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</a:t>
            </a:r>
            <a:r>
              <a:rPr lang="fr-FR" sz="1100" dirty="0">
                <a:solidFill>
                  <a:srgbClr val="000099"/>
                </a:solidFill>
              </a:rPr>
              <a:t>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fr-FR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Remarque : </a:t>
            </a:r>
            <a:r>
              <a:rPr lang="fr-FR" sz="2400" dirty="0">
                <a:solidFill>
                  <a:srgbClr val="000099"/>
                </a:solidFill>
                <a:sym typeface="Wingdings" pitchFamily="2" charset="2"/>
              </a:rPr>
              <a:t>Votre inspection ne doit pas être le vecteur de contamination</a:t>
            </a:r>
            <a:endParaRPr lang="fr-FR" dirty="0">
              <a:solidFill>
                <a:srgbClr val="000099"/>
              </a:solidFill>
              <a:sym typeface="Wingdings" pitchFamily="2" charset="2"/>
            </a:endParaRPr>
          </a:p>
          <a:p>
            <a:pPr lvl="2" eaLnBrk="1" hangingPunct="1"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  </a:t>
            </a:r>
            <a:r>
              <a:rPr lang="fr-FR" dirty="0">
                <a:solidFill>
                  <a:srgbClr val="000099"/>
                </a:solidFill>
              </a:rPr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</a:t>
            </a:r>
            <a:r>
              <a:rPr lang="fr-FR" sz="1100" dirty="0">
                <a:solidFill>
                  <a:srgbClr val="000099"/>
                </a:solidFill>
              </a:rPr>
              <a:t>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chemeClr val="tx1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659562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Visite des robinets :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Démonter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jeter toutes pièces d’usure (joints, filtres)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Enlever la graisse sur les pièces métalliques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contrôler le bon état du chromage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Pré-nettoyage (10% acide ortho-phosphorique)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élimination calcaire, dépôts de sel	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Bac à ultrasons (détergent 50 à 60°)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Lavage des mains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Brossage de toutes les pièces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Rinçage eau claire (plusieurs fois)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Rinçage 50° (eau déminéralisée)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séchage.</a:t>
            </a:r>
            <a:r>
              <a:rPr lang="fr-FR" sz="1800" dirty="0">
                <a:solidFill>
                  <a:srgbClr val="000099"/>
                </a:solidFill>
                <a:sym typeface="Wingdings" pitchFamily="2" charset="2"/>
              </a:rPr>
              <a:t>	</a:t>
            </a:r>
            <a:r>
              <a:rPr lang="fr-FR" sz="1800" dirty="0">
                <a:sym typeface="Wingdings" pitchFamily="2" charset="2"/>
              </a:rPr>
              <a:t>      </a:t>
            </a:r>
            <a:r>
              <a:rPr lang="fr-FR" sz="1800" dirty="0"/>
              <a:t>	      	      	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sz="1600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133600"/>
            <a:ext cx="6659562" cy="42497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Visite des robinets</a:t>
            </a:r>
            <a:r>
              <a:rPr lang="fr-FR" sz="3200" b="1" dirty="0">
                <a:solidFill>
                  <a:srgbClr val="000099"/>
                </a:solidFill>
              </a:rPr>
              <a:t> </a:t>
            </a:r>
            <a:r>
              <a:rPr lang="fr-FR" sz="2000" b="1" dirty="0">
                <a:solidFill>
                  <a:srgbClr val="000099"/>
                </a:solidFill>
              </a:rPr>
              <a:t>(suite)</a:t>
            </a:r>
            <a:endParaRPr lang="fr-FR" sz="2000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Séchage air chaud ou air comprimé propre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Dépose sur nappe en papier propre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Frotter avec papier filtre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Contrôler absence de dépôt, de corrosion,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    d’éclat de chrome, de bavure, d’huile, graisse..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Contrôler lumière ultra-violette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Stocker les composants à l’abri des polluants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Lubrifier les joints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Remonter 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(outils parfaitement propres)</a:t>
            </a: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659562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 err="1">
                <a:solidFill>
                  <a:srgbClr val="000099"/>
                </a:solidFill>
              </a:rPr>
              <a:t>Evacuation</a:t>
            </a:r>
            <a:r>
              <a:rPr lang="fr-FR" b="1" dirty="0">
                <a:solidFill>
                  <a:srgbClr val="000099"/>
                </a:solidFill>
              </a:rPr>
              <a:t> des produits usagés :</a:t>
            </a:r>
            <a:endParaRPr lang="fr-FR" sz="20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	   </a:t>
            </a:r>
            <a:r>
              <a:rPr lang="fr-FR" sz="2000" dirty="0">
                <a:solidFill>
                  <a:srgbClr val="000099"/>
                </a:solidFill>
                <a:sym typeface="Wingdings" pitchFamily="2" charset="2"/>
              </a:rPr>
              <a:t> respect des normes</a:t>
            </a:r>
            <a:endParaRPr lang="fr-FR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000099"/>
              </a:buClr>
            </a:pPr>
            <a:r>
              <a:rPr lang="fr-FR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Neutralisation de l'acide orthophosphorique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Neutraliser</a:t>
            </a:r>
            <a:r>
              <a:rPr lang="fr-FR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à l'aide de bicarbonate de sodium (NaHCO3) ou d'un mélange de carbonate de soude et de chaux.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Et c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ontrôle avec papier PH</a:t>
            </a:r>
          </a:p>
          <a:p>
            <a:pPr lvl="1" eaLnBrk="1" hangingPunct="1">
              <a:buClr>
                <a:srgbClr val="000099"/>
              </a:buClr>
            </a:pPr>
            <a:r>
              <a:rPr lang="fr-FR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Neutralisation du produit de nettoyage</a:t>
            </a:r>
          </a:p>
          <a:p>
            <a:pPr lvl="1" eaLnBrk="1" hangingPunct="1">
              <a:buClr>
                <a:srgbClr val="000099"/>
              </a:buClr>
              <a:buNone/>
            </a:pPr>
            <a:r>
              <a:rPr lang="fr-FR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    (Contrôle avec papier PH)</a:t>
            </a:r>
          </a:p>
          <a:p>
            <a:pPr lvl="1" eaLnBrk="1" hangingPunct="1">
              <a:buClr>
                <a:srgbClr val="000099"/>
              </a:buClr>
            </a:pPr>
            <a:r>
              <a:rPr lang="fr-FR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Jeter à l’égout</a:t>
            </a:r>
          </a:p>
          <a:p>
            <a:pPr lvl="1" eaLnBrk="1" hangingPunct="1">
              <a:buClr>
                <a:srgbClr val="000099"/>
              </a:buClr>
            </a:pPr>
            <a:r>
              <a:rPr lang="fr-FR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Faire couler l’eau</a:t>
            </a:r>
            <a:r>
              <a:rPr lang="fr-FR" sz="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2" eaLnBrk="1" hangingPunct="1">
              <a:buFontTx/>
              <a:buNone/>
            </a:pPr>
            <a:r>
              <a:rPr lang="fr-FR" dirty="0">
                <a:solidFill>
                  <a:schemeClr val="bg1">
                    <a:lumMod val="60000"/>
                    <a:lumOff val="40000"/>
                  </a:schemeClr>
                </a:solidFill>
              </a:rPr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44900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Produits usagés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8A6620-59D1-4F56-B45E-457EAD2E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581128"/>
            <a:ext cx="1536006" cy="15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8137029" cy="2880320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fr-FR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Ou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fr-FR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PROPANOL-2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fr-FR" sz="1400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fr-FR" sz="1400" b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fr-FR" sz="2400" dirty="0">
                <a:solidFill>
                  <a:srgbClr val="000099"/>
                </a:solidFill>
                <a:sym typeface="Wingdings" pitchFamily="2" charset="2"/>
              </a:rPr>
              <a:t>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endParaRPr lang="fr-FR" sz="1200" dirty="0">
              <a:solidFill>
                <a:srgbClr val="000099"/>
              </a:solidFill>
            </a:endParaRPr>
          </a:p>
          <a:p>
            <a:pPr lvl="2" algn="ctr" eaLnBrk="1" hangingPunct="1">
              <a:buClr>
                <a:srgbClr val="FFFF00"/>
              </a:buClr>
              <a:buFontTx/>
              <a:buNone/>
            </a:pPr>
            <a:r>
              <a:rPr lang="fr-FR" sz="1600" b="1" dirty="0">
                <a:solidFill>
                  <a:srgbClr val="000099"/>
                </a:solidFill>
              </a:rPr>
              <a:t>	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484784"/>
            <a:ext cx="7920880" cy="4835054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PROPANOL-2 : caractéristiques </a:t>
            </a:r>
            <a:r>
              <a:rPr lang="fr-FR" sz="2000" dirty="0">
                <a:solidFill>
                  <a:srgbClr val="000099"/>
                </a:solidFill>
              </a:rPr>
              <a:t>	</a:t>
            </a:r>
            <a:r>
              <a:rPr lang="fr-FR" sz="1600" b="1" dirty="0">
                <a:solidFill>
                  <a:srgbClr val="000099"/>
                </a:solidFill>
              </a:rPr>
              <a:t>	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Propano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060849"/>
            <a:ext cx="5328866" cy="4248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1700808"/>
            <a:ext cx="6659562" cy="461903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</a:pPr>
            <a:r>
              <a:rPr lang="fr-FR" b="1" dirty="0">
                <a:solidFill>
                  <a:srgbClr val="000099"/>
                </a:solidFill>
              </a:rPr>
              <a:t>Qu’est-ce que le «Service Oxygène» ?</a:t>
            </a:r>
            <a:r>
              <a:rPr lang="fr-FR" dirty="0">
                <a:solidFill>
                  <a:srgbClr val="000099"/>
                </a:solidFill>
              </a:rPr>
              <a:t> </a:t>
            </a:r>
            <a:endParaRPr lang="fr-FR" sz="24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</a:pPr>
            <a:endParaRPr lang="fr-FR" sz="1200" dirty="0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Bloc «Service Oxygène» reçoit à un moment donné un mélange avec % O</a:t>
            </a:r>
            <a:r>
              <a:rPr lang="fr-FR" baseline="-25000" dirty="0">
                <a:solidFill>
                  <a:srgbClr val="000099"/>
                </a:solidFill>
              </a:rPr>
              <a:t>2</a:t>
            </a:r>
            <a:r>
              <a:rPr lang="fr-FR" dirty="0">
                <a:solidFill>
                  <a:srgbClr val="000099"/>
                </a:solidFill>
              </a:rPr>
              <a:t> &gt; 40 % </a:t>
            </a:r>
          </a:p>
          <a:p>
            <a:pPr lvl="2" eaLnBrk="1" hangingPunct="1">
              <a:buClr>
                <a:srgbClr val="FFFF00"/>
              </a:buClr>
            </a:pPr>
            <a:endParaRPr lang="fr-FR" sz="1200" dirty="0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fr-FR" sz="1600" b="1" dirty="0">
                <a:solidFill>
                  <a:srgbClr val="000099"/>
                </a:solidFill>
              </a:rPr>
              <a:t>Donc</a:t>
            </a:r>
            <a:r>
              <a:rPr lang="fr-FR" sz="1600" dirty="0">
                <a:solidFill>
                  <a:srgbClr val="000099"/>
                </a:solidFill>
              </a:rPr>
              <a:t> : «</a:t>
            </a:r>
            <a:r>
              <a:rPr lang="fr-FR" sz="1600" b="1" dirty="0">
                <a:solidFill>
                  <a:srgbClr val="000099"/>
                </a:solidFill>
              </a:rPr>
              <a:t>Service Oxygène» non applicable</a:t>
            </a:r>
            <a:r>
              <a:rPr lang="fr-FR" sz="1600" dirty="0">
                <a:solidFill>
                  <a:srgbClr val="000099"/>
                </a:solidFill>
              </a:rPr>
              <a:t> </a:t>
            </a:r>
            <a:r>
              <a:rPr lang="fr-FR" sz="1600" b="1" dirty="0">
                <a:solidFill>
                  <a:srgbClr val="000099"/>
                </a:solidFill>
              </a:rPr>
              <a:t>aux</a:t>
            </a: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fr-FR" sz="1600" dirty="0">
                <a:solidFill>
                  <a:srgbClr val="000099"/>
                </a:solidFill>
              </a:rPr>
              <a:t>		- blocs gonflés avec un « stick »</a:t>
            </a: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endParaRPr lang="fr-FR" sz="1600" dirty="0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fr-FR" sz="1600" dirty="0">
                <a:solidFill>
                  <a:srgbClr val="000099"/>
                </a:solidFill>
              </a:rPr>
              <a:t>		- blocs gonflés avec une membrane</a:t>
            </a: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fr-FR" sz="2400" b="1" dirty="0">
                <a:solidFill>
                  <a:srgbClr val="FF0000"/>
                </a:solidFill>
              </a:rPr>
              <a:t>toujours gonflés ainsi ! </a:t>
            </a:r>
          </a:p>
          <a:p>
            <a:pPr lvl="2" eaLnBrk="1" hangingPunct="1">
              <a:spcBef>
                <a:spcPts val="300"/>
              </a:spcBef>
              <a:buClr>
                <a:srgbClr val="FFFF00"/>
              </a:buClr>
              <a:buFontTx/>
              <a:buNone/>
            </a:pPr>
            <a:r>
              <a:rPr lang="fr-FR" sz="1600" dirty="0">
                <a:solidFill>
                  <a:srgbClr val="FF0000"/>
                </a:solidFill>
              </a:rPr>
              <a:t>Mais «Service Oxygène» applicable aux blocs gonflés</a:t>
            </a: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fr-FR" sz="1600" dirty="0">
                <a:solidFill>
                  <a:srgbClr val="FF0000"/>
                </a:solidFill>
              </a:rPr>
              <a:t>par </a:t>
            </a:r>
            <a:r>
              <a:rPr lang="fr-FR" sz="1600" b="1" dirty="0">
                <a:solidFill>
                  <a:srgbClr val="FF0000"/>
                </a:solidFill>
              </a:rPr>
              <a:t>transvasement </a:t>
            </a:r>
            <a:r>
              <a:rPr lang="fr-FR" sz="1600" dirty="0">
                <a:solidFill>
                  <a:srgbClr val="FF0000"/>
                </a:solidFill>
              </a:rPr>
              <a:t> (O</a:t>
            </a:r>
            <a:r>
              <a:rPr lang="fr-FR" sz="1600" baseline="-25000" dirty="0">
                <a:solidFill>
                  <a:srgbClr val="FF0000"/>
                </a:solidFill>
              </a:rPr>
              <a:t>2</a:t>
            </a:r>
            <a:r>
              <a:rPr lang="fr-FR" sz="1600" dirty="0">
                <a:solidFill>
                  <a:srgbClr val="FF0000"/>
                </a:solidFill>
              </a:rPr>
              <a:t> pur puis air ou Nitrox).</a:t>
            </a:r>
          </a:p>
          <a:p>
            <a:pPr lvl="2" eaLnBrk="1" hangingPunct="1">
              <a:spcBef>
                <a:spcPts val="1200"/>
              </a:spcBef>
              <a:buClr>
                <a:srgbClr val="FFFF00"/>
              </a:buClr>
              <a:buFontTx/>
              <a:buNone/>
            </a:pPr>
            <a:r>
              <a:rPr lang="fr-FR" sz="1600" b="1" dirty="0">
                <a:solidFill>
                  <a:srgbClr val="FF0000"/>
                </a:solidFill>
              </a:rPr>
              <a:t>Recommandation : Appliquer le Service O</a:t>
            </a:r>
            <a:r>
              <a:rPr lang="fr-FR" sz="1600" b="1" baseline="-25000" dirty="0">
                <a:solidFill>
                  <a:srgbClr val="FF0000"/>
                </a:solidFill>
              </a:rPr>
              <a:t>2 </a:t>
            </a:r>
            <a:r>
              <a:rPr lang="fr-FR" sz="1600" b="1" dirty="0">
                <a:solidFill>
                  <a:srgbClr val="FF0000"/>
                </a:solidFill>
              </a:rPr>
              <a:t>dès que </a:t>
            </a:r>
          </a:p>
          <a:p>
            <a:pPr lvl="2" eaLnBrk="1" hangingPunct="1">
              <a:spcBef>
                <a:spcPts val="300"/>
              </a:spcBef>
              <a:buClr>
                <a:srgbClr val="FFFF00"/>
              </a:buClr>
              <a:buFontTx/>
              <a:buNone/>
            </a:pPr>
            <a:r>
              <a:rPr lang="fr-FR" sz="1600" b="1" dirty="0">
                <a:solidFill>
                  <a:srgbClr val="FF0000"/>
                </a:solidFill>
              </a:rPr>
              <a:t>le pourcentage 02 dépasse 21 %</a:t>
            </a:r>
          </a:p>
          <a:p>
            <a:pPr lvl="2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endParaRPr lang="fr-FR" sz="1600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FFFF00"/>
              </a:buClr>
              <a:buFontTx/>
              <a:buNone/>
            </a:pPr>
            <a:r>
              <a:rPr lang="fr-FR" sz="1600" b="1" dirty="0">
                <a:solidFill>
                  <a:srgbClr val="000099"/>
                </a:solidFill>
              </a:rPr>
              <a:t>	</a:t>
            </a:r>
            <a:endParaRPr lang="fr-FR" sz="2800" b="1" dirty="0">
              <a:solidFill>
                <a:srgbClr val="FF0000"/>
              </a:solidFill>
            </a:endParaRPr>
          </a:p>
          <a:p>
            <a:pPr lvl="2" eaLnBrk="1" hangingPunct="1">
              <a:buClr>
                <a:srgbClr val="FFFF00"/>
              </a:buClr>
              <a:buFontTx/>
              <a:buNone/>
            </a:pPr>
            <a:endParaRPr lang="fr-FR" sz="1200" b="1" dirty="0">
              <a:solidFill>
                <a:srgbClr val="FF0000"/>
              </a:solidFill>
            </a:endParaRPr>
          </a:p>
          <a:p>
            <a:pPr lvl="2" eaLnBrk="1" hangingPunct="1">
              <a:buClr>
                <a:srgbClr val="FFFF00"/>
              </a:buClr>
            </a:pPr>
            <a:endParaRPr lang="fr-FR" sz="16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dirty="0">
                <a:solidFill>
                  <a:srgbClr val="000099"/>
                </a:solidFill>
              </a:rPr>
              <a:t>Qu’est-ce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  <p:sp>
        <p:nvSpPr>
          <p:cNvPr id="7" name="Bouton d'action : Vidéo 6">
            <a:hlinkClick r:id="rId3" action="ppaction://hlinksldjump" highlightClick="1"/>
          </p:cNvPr>
          <p:cNvSpPr/>
          <p:nvPr/>
        </p:nvSpPr>
        <p:spPr>
          <a:xfrm>
            <a:off x="8057732" y="4030528"/>
            <a:ext cx="214312" cy="2174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Bouton d'action : Vidéo 7">
            <a:hlinkClick r:id="rId4" action="ppaction://hlinksldjump" highlightClick="1"/>
          </p:cNvPr>
          <p:cNvSpPr/>
          <p:nvPr/>
        </p:nvSpPr>
        <p:spPr>
          <a:xfrm>
            <a:off x="8063532" y="3524374"/>
            <a:ext cx="215900" cy="2159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outon d'action : Suivant 9">
            <a:hlinkClick r:id="rId6" action="ppaction://hlinksldjump" highlightClick="1"/>
          </p:cNvPr>
          <p:cNvSpPr/>
          <p:nvPr/>
        </p:nvSpPr>
        <p:spPr>
          <a:xfrm>
            <a:off x="8063532" y="5571088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Bouton d'action : Suivant 10">
            <a:hlinkClick r:id="rId7" action="ppaction://hlinksldjump" highlightClick="1"/>
          </p:cNvPr>
          <p:cNvSpPr/>
          <p:nvPr/>
        </p:nvSpPr>
        <p:spPr>
          <a:xfrm>
            <a:off x="8064388" y="2708920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Bouton d'action : Suivant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5DCC972-DEA6-4962-9C2F-70819F1BA465}"/>
              </a:ext>
            </a:extLst>
          </p:cNvPr>
          <p:cNvSpPr/>
          <p:nvPr/>
        </p:nvSpPr>
        <p:spPr>
          <a:xfrm>
            <a:off x="8064388" y="4914915"/>
            <a:ext cx="21602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484784"/>
            <a:ext cx="7920880" cy="4835054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PROPANOL-2 : caractéristiques </a:t>
            </a:r>
            <a:r>
              <a:rPr lang="fr-FR" sz="2000" dirty="0">
                <a:solidFill>
                  <a:srgbClr val="000099"/>
                </a:solidFill>
              </a:rPr>
              <a:t>	</a:t>
            </a:r>
            <a:r>
              <a:rPr lang="fr-FR" sz="1600" b="1" dirty="0">
                <a:solidFill>
                  <a:srgbClr val="000099"/>
                </a:solidFill>
              </a:rPr>
              <a:t>	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87713" cy="352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www.cdc.gov/niosh/images/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36912"/>
            <a:ext cx="2420268" cy="24202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2205038"/>
            <a:ext cx="7560965" cy="3240186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Introduction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Usage « normal »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pas de nettoyage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Pollution accidentelle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nettoyage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/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sz="2400" b="1" dirty="0">
                <a:solidFill>
                  <a:srgbClr val="FF0000"/>
                </a:solidFill>
              </a:rPr>
              <a:t>L’inspection ne doit pas être un vecteur de contamination !</a:t>
            </a:r>
            <a:r>
              <a:rPr lang="fr-FR" sz="1600" b="1" dirty="0">
                <a:solidFill>
                  <a:srgbClr val="000099"/>
                </a:solidFill>
              </a:rPr>
              <a:t>	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060848"/>
            <a:ext cx="7272808" cy="3240186"/>
          </a:xfrm>
          <a:noFill/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 :</a:t>
            </a:r>
          </a:p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</a:p>
          <a:p>
            <a:pPr marL="0" lvl="2" indent="4763" algn="ctr" defTabSz="447675" eaLnBrk="1" hangingPunct="1">
              <a:buFontTx/>
              <a:buNone/>
            </a:pPr>
            <a:r>
              <a:rPr lang="fr-FR" sz="2800" b="1" dirty="0">
                <a:solidFill>
                  <a:srgbClr val="FF0000"/>
                </a:solidFill>
              </a:rPr>
              <a:t>Une bonne ventilation de la pièce ou du local utilisé pour les inspections avec utilisation de l’alcool isopropylique est impérative </a:t>
            </a:r>
            <a:r>
              <a:rPr lang="fr-FR" sz="1600" b="1" dirty="0">
                <a:solidFill>
                  <a:srgbClr val="000099"/>
                </a:solidFill>
              </a:rPr>
              <a:t>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824"/>
            <a:ext cx="7632973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fr-FR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400" dirty="0">
                <a:solidFill>
                  <a:srgbClr val="000099"/>
                </a:solidFill>
              </a:rPr>
              <a:t>	Nettoyage (</a:t>
            </a:r>
            <a:r>
              <a:rPr lang="fr-FR" sz="2400" dirty="0">
                <a:solidFill>
                  <a:srgbClr val="FF0000"/>
                </a:solidFill>
              </a:rPr>
              <a:t>uniquement si nécessaire</a:t>
            </a:r>
            <a:r>
              <a:rPr lang="fr-FR" sz="2000" dirty="0">
                <a:solidFill>
                  <a:srgbClr val="000099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Ôter la graisse du filetage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nettoyer (brosse)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Remplir 1/3 du volume du bloc en alcool isopropylique (5L pour un bloc de 15 L)</a:t>
            </a:r>
            <a:endParaRPr lang="fr-FR" dirty="0">
              <a:solidFill>
                <a:srgbClr val="000099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Boucher + rouler 10 à 20mn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r>
              <a:rPr lang="fr-FR" sz="1200" dirty="0">
                <a:solidFill>
                  <a:srgbClr val="000099"/>
                </a:solidFill>
                <a:sym typeface="Wingdings" pitchFamily="2" charset="2"/>
              </a:rPr>
              <a:t>	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Vider la bouteille en récupérant le liquide : il est réutilisable !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sz="1800" dirty="0">
                <a:solidFill>
                  <a:srgbClr val="000099"/>
                </a:solidFill>
                <a:sym typeface="Wingdings" pitchFamily="2" charset="2"/>
              </a:rPr>
              <a:t>	</a:t>
            </a:r>
            <a:r>
              <a:rPr lang="fr-FR" sz="12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Ventiler 5 minutes puis procéder à un contrôle de propreté</a:t>
            </a:r>
            <a:endParaRPr lang="fr-FR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ym typeface="Wingdings" pitchFamily="2" charset="2"/>
              </a:rPr>
              <a:t>	 sécher.</a:t>
            </a:r>
            <a:endParaRPr lang="fr-FR" sz="1800" dirty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sz="1800" dirty="0"/>
              <a:t>	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sz="1800" dirty="0"/>
              <a:t>	      	      	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276872"/>
            <a:ext cx="7776989" cy="3096344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Contrôle propreté (très délicat)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Inspection visuelle (lumière blanche)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absence humidité, dépôts, poussières...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Inspection visuelle (lumière noire)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0099"/>
                </a:solidFill>
              </a:rPr>
              <a:t>absence huile, graisse (fluorescence)</a:t>
            </a:r>
          </a:p>
          <a:p>
            <a:pPr lvl="2" eaLnBrk="1" hangingPunct="1">
              <a:buClr>
                <a:srgbClr val="000099"/>
              </a:buClr>
              <a:buNone/>
            </a:pP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7776989" cy="4763046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 :</a:t>
            </a:r>
          </a:p>
          <a:p>
            <a:pPr indent="639763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fr-FR" sz="2000" dirty="0">
                <a:solidFill>
                  <a:srgbClr val="000099"/>
                </a:solidFill>
              </a:rPr>
              <a:t>Si pas de traces, </a:t>
            </a:r>
            <a:r>
              <a:rPr lang="fr-FR" sz="2000" b="1" dirty="0">
                <a:solidFill>
                  <a:srgbClr val="FF0000"/>
                </a:solidFill>
              </a:rPr>
              <a:t>effectuer une ventilation </a:t>
            </a:r>
            <a:r>
              <a:rPr lang="fr-FR" sz="2000" dirty="0">
                <a:solidFill>
                  <a:srgbClr val="000099"/>
                </a:solidFill>
              </a:rPr>
              <a:t>pour évacuer les vapeurs résiduelles :</a:t>
            </a:r>
          </a:p>
          <a:p>
            <a:pPr indent="639763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fr-FR" sz="2000" dirty="0">
              <a:solidFill>
                <a:srgbClr val="000099"/>
              </a:solidFill>
            </a:endParaRPr>
          </a:p>
          <a:p>
            <a:pPr indent="639763"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Méthodes de ventilation :</a:t>
            </a:r>
          </a:p>
          <a:p>
            <a:pPr indent="639763" eaLnBrk="1" hangingPunct="1">
              <a:spcBef>
                <a:spcPct val="0"/>
              </a:spcBef>
              <a:buClrTx/>
              <a:buSzTx/>
            </a:pPr>
            <a:endParaRPr lang="fr-FR" sz="2000" dirty="0">
              <a:solidFill>
                <a:srgbClr val="000099"/>
              </a:solidFill>
            </a:endParaRPr>
          </a:p>
          <a:p>
            <a:pPr lvl="1" indent="639763" eaLnBrk="1" hangingPunct="1">
              <a:spcBef>
                <a:spcPct val="0"/>
              </a:spcBef>
              <a:buNone/>
            </a:pPr>
            <a:r>
              <a:rPr lang="fr-FR" sz="1800" dirty="0">
                <a:solidFill>
                  <a:srgbClr val="000099"/>
                </a:solidFill>
              </a:rPr>
              <a:t>il y a deux méthodes pour ventiler une bouteille :</a:t>
            </a:r>
          </a:p>
          <a:p>
            <a:pPr lvl="1" indent="639763" eaLnBrk="1" hangingPunct="1">
              <a:spcBef>
                <a:spcPct val="0"/>
              </a:spcBef>
              <a:buNone/>
            </a:pPr>
            <a:endParaRPr lang="fr-FR" sz="1800" dirty="0">
              <a:solidFill>
                <a:srgbClr val="000099"/>
              </a:solidFill>
            </a:endParaRPr>
          </a:p>
          <a:p>
            <a:pPr lvl="1" indent="639763" eaLnBrk="1" hangingPunct="1">
              <a:spcBef>
                <a:spcPct val="0"/>
              </a:spcBef>
              <a:buNone/>
            </a:pPr>
            <a:r>
              <a:rPr lang="fr-FR" sz="1800" dirty="0">
                <a:solidFill>
                  <a:srgbClr val="000099"/>
                </a:solidFill>
              </a:rPr>
              <a:t>1- Ventilation en jet continu si la capacité en air est assurée </a:t>
            </a:r>
            <a:r>
              <a:rPr lang="fr-FR" sz="1800" b="1" dirty="0">
                <a:solidFill>
                  <a:srgbClr val="FF0000"/>
                </a:solidFill>
              </a:rPr>
              <a:t>avec une source d’air pendant 10 minutes</a:t>
            </a:r>
            <a:endParaRPr lang="fr-FR" sz="1800" dirty="0">
              <a:solidFill>
                <a:srgbClr val="000099"/>
              </a:solidFill>
            </a:endParaRPr>
          </a:p>
          <a:p>
            <a:pPr lvl="1" indent="639763" eaLnBrk="1" hangingPunct="1">
              <a:spcBef>
                <a:spcPct val="0"/>
              </a:spcBef>
              <a:buNone/>
            </a:pPr>
            <a:endParaRPr lang="fr-FR" sz="1800" dirty="0">
              <a:solidFill>
                <a:srgbClr val="000099"/>
              </a:solidFill>
            </a:endParaRPr>
          </a:p>
          <a:p>
            <a:pPr lvl="1" indent="639763" eaLnBrk="1" hangingPunct="1">
              <a:spcBef>
                <a:spcPct val="0"/>
              </a:spcBef>
              <a:buNone/>
            </a:pPr>
            <a:r>
              <a:rPr lang="fr-FR" sz="1800" dirty="0">
                <a:solidFill>
                  <a:srgbClr val="000099"/>
                </a:solidFill>
              </a:rPr>
              <a:t>2- Ventilation par gonflage . On gonfle le bloc à 100-120 bars avec de l’air </a:t>
            </a:r>
            <a:r>
              <a:rPr lang="fr-FR" sz="1800" dirty="0" err="1">
                <a:solidFill>
                  <a:srgbClr val="000099"/>
                </a:solidFill>
              </a:rPr>
              <a:t>surflitré</a:t>
            </a:r>
            <a:r>
              <a:rPr lang="fr-FR" sz="1800" dirty="0">
                <a:solidFill>
                  <a:srgbClr val="000099"/>
                </a:solidFill>
              </a:rPr>
              <a:t> , on attend 10 minutes et on recommence l’opération</a:t>
            </a:r>
          </a:p>
          <a:p>
            <a:pPr indent="639763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fr-FR" sz="2000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187625" y="1556792"/>
            <a:ext cx="7488832" cy="432048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Notion d’air </a:t>
            </a:r>
            <a:r>
              <a:rPr lang="fr-FR" b="1" dirty="0" err="1">
                <a:solidFill>
                  <a:srgbClr val="000099"/>
                </a:solidFill>
              </a:rPr>
              <a:t>surfiltré</a:t>
            </a:r>
            <a:r>
              <a:rPr lang="fr-FR" b="1" dirty="0">
                <a:solidFill>
                  <a:srgbClr val="000099"/>
                </a:solidFill>
              </a:rPr>
              <a:t>:</a:t>
            </a:r>
          </a:p>
          <a:p>
            <a:pPr indent="639763"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Les stations de gonflage délivrent de l’air selon les critères de la norme EN 12021 pour la définition de l’air respirable.</a:t>
            </a:r>
          </a:p>
          <a:p>
            <a:pPr indent="639763" eaLnBrk="1" hangingPunct="1">
              <a:spcBef>
                <a:spcPct val="0"/>
              </a:spcBef>
              <a:buClrTx/>
              <a:buSzTx/>
            </a:pPr>
            <a:endParaRPr lang="fr-FR" sz="2000" dirty="0">
              <a:solidFill>
                <a:srgbClr val="000099"/>
              </a:solidFill>
            </a:endParaRPr>
          </a:p>
          <a:p>
            <a:pPr indent="639763"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Mais dès lors que l’on utilise de l’air enrichi en Oxygène (ou appauvri en Azote), les valeurs  de la norme EN12021 ne s’avèrent  plus suffisantes.</a:t>
            </a:r>
          </a:p>
          <a:p>
            <a:pPr indent="639763"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Il faut alors refaire passer l’air dans un ensemble de filtrage additionnel pour être utilisable , notamment pour la vapeur d’eau et les hydrocarbures (huiles):  d’où le nom de Air </a:t>
            </a:r>
            <a:r>
              <a:rPr lang="fr-FR" sz="2000" dirty="0" err="1">
                <a:solidFill>
                  <a:srgbClr val="000099"/>
                </a:solidFill>
              </a:rPr>
              <a:t>Surfiltré</a:t>
            </a:r>
            <a:r>
              <a:rPr lang="fr-FR" sz="2000" dirty="0">
                <a:solidFill>
                  <a:srgbClr val="000099"/>
                </a:solidFill>
              </a:rPr>
              <a:t>.</a:t>
            </a:r>
          </a:p>
          <a:p>
            <a:pPr indent="639763" eaLnBrk="1" hangingPunct="1">
              <a:spcBef>
                <a:spcPct val="0"/>
              </a:spcBef>
              <a:buClrTx/>
              <a:buSzTx/>
            </a:pPr>
            <a:endParaRPr lang="fr-FR" sz="2000" dirty="0">
              <a:solidFill>
                <a:srgbClr val="000099"/>
              </a:solidFill>
            </a:endParaRPr>
          </a:p>
          <a:p>
            <a:pPr indent="639763" eaLnBrk="1" hangingPunct="1">
              <a:spcBef>
                <a:spcPct val="0"/>
              </a:spcBef>
              <a:buClrTx/>
              <a:buSzTx/>
            </a:pPr>
            <a:endParaRPr lang="fr-FR" sz="2000" dirty="0">
              <a:solidFill>
                <a:srgbClr val="000099"/>
              </a:solidFill>
            </a:endParaRPr>
          </a:p>
          <a:p>
            <a:pPr indent="639763" eaLnBrk="1" hangingPunct="1">
              <a:spcBef>
                <a:spcPct val="0"/>
              </a:spcBef>
              <a:buClrTx/>
              <a:buSzTx/>
            </a:pPr>
            <a:endParaRPr lang="fr-FR" sz="1800" dirty="0">
              <a:solidFill>
                <a:srgbClr val="000099"/>
              </a:solidFill>
            </a:endParaRPr>
          </a:p>
          <a:p>
            <a:pPr indent="639763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fr-FR" sz="2000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  <a:p>
            <a:pPr lvl="2" eaLnBrk="1" hangingPunct="1">
              <a:buFontTx/>
              <a:buNone/>
            </a:pPr>
            <a:endParaRPr lang="fr-FR" sz="1800" dirty="0"/>
          </a:p>
          <a:p>
            <a:pPr lvl="2" eaLnBrk="1" hangingPunct="1">
              <a:buFontTx/>
              <a:buNone/>
            </a:pPr>
            <a:endParaRPr lang="fr-FR" sz="1800" dirty="0"/>
          </a:p>
          <a:p>
            <a:pPr lvl="2" eaLnBrk="1" hangingPunct="1">
              <a:buFontTx/>
              <a:buNone/>
            </a:pPr>
            <a:endParaRPr lang="fr-FR" sz="1800" dirty="0"/>
          </a:p>
          <a:p>
            <a:pPr lvl="2" eaLnBrk="1" hangingPunct="1">
              <a:buFontTx/>
              <a:buNone/>
            </a:pPr>
            <a:endParaRPr lang="fr-FR" sz="1800" dirty="0"/>
          </a:p>
          <a:p>
            <a:pPr lvl="2" eaLnBrk="1" hangingPunct="1">
              <a:buFontTx/>
              <a:buNone/>
            </a:pPr>
            <a:r>
              <a:rPr lang="fr-FR" sz="1800" dirty="0"/>
              <a:t>Ces c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F9AD3DF-9079-4A58-9AF0-F3932FB4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2">
            <a:extLst>
              <a:ext uri="{FF2B5EF4-FFF2-40B4-BE49-F238E27FC236}">
                <a16:creationId xmlns:a16="http://schemas.microsoft.com/office/drawing/2014/main" id="{C25CA891-2FF1-4021-90B0-1E0A2EDD2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364529"/>
              </p:ext>
            </p:extLst>
          </p:nvPr>
        </p:nvGraphicFramePr>
        <p:xfrm>
          <a:off x="575555" y="1844824"/>
          <a:ext cx="7992889" cy="415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9">
                  <a:extLst>
                    <a:ext uri="{9D8B030D-6E8A-4147-A177-3AD203B41FA5}">
                      <a16:colId xmlns:a16="http://schemas.microsoft.com/office/drawing/2014/main" val="363128511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6921443"/>
                    </a:ext>
                  </a:extLst>
                </a:gridCol>
                <a:gridCol w="1044115">
                  <a:extLst>
                    <a:ext uri="{9D8B030D-6E8A-4147-A177-3AD203B41FA5}">
                      <a16:colId xmlns:a16="http://schemas.microsoft.com/office/drawing/2014/main" val="94895180"/>
                    </a:ext>
                  </a:extLst>
                </a:gridCol>
                <a:gridCol w="906224">
                  <a:extLst>
                    <a:ext uri="{9D8B030D-6E8A-4147-A177-3AD203B41FA5}">
                      <a16:colId xmlns:a16="http://schemas.microsoft.com/office/drawing/2014/main" val="4068270693"/>
                    </a:ext>
                  </a:extLst>
                </a:gridCol>
                <a:gridCol w="1794650">
                  <a:extLst>
                    <a:ext uri="{9D8B030D-6E8A-4147-A177-3AD203B41FA5}">
                      <a16:colId xmlns:a16="http://schemas.microsoft.com/office/drawing/2014/main" val="1679476521"/>
                    </a:ext>
                  </a:extLst>
                </a:gridCol>
                <a:gridCol w="1619607">
                  <a:extLst>
                    <a:ext uri="{9D8B030D-6E8A-4147-A177-3AD203B41FA5}">
                      <a16:colId xmlns:a16="http://schemas.microsoft.com/office/drawing/2014/main" val="4139134166"/>
                    </a:ext>
                  </a:extLst>
                </a:gridCol>
              </a:tblGrid>
              <a:tr h="572335">
                <a:tc gridSpan="4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2060"/>
                          </a:solidFill>
                        </a:rPr>
                        <a:t>Composition Air respirable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rgbClr val="002060"/>
                          </a:solidFill>
                        </a:rPr>
                        <a:t>EN 12021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2060"/>
                          </a:solidFill>
                        </a:rPr>
                        <a:t>Composition Air compatible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rgbClr val="002060"/>
                          </a:solidFill>
                        </a:rPr>
                        <a:t>OXYGENE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2060"/>
                          </a:solidFill>
                        </a:rPr>
                        <a:t>Composition Oxygène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13394"/>
                  </a:ext>
                </a:extLst>
              </a:tr>
              <a:tr h="52830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Composant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Concentration 1013 mbar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Pression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40 à 200 bars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Pression</a:t>
                      </a:r>
                    </a:p>
                    <a:p>
                      <a:pPr algn="ctr"/>
                      <a:r>
                        <a:rPr lang="fr-FR" sz="1000" dirty="0"/>
                        <a:t> &gt; 200 bars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Concentration 1013 mbar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Concentration 1013 mbar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707084"/>
                  </a:ext>
                </a:extLst>
              </a:tr>
              <a:tr h="381557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Oxygène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(21± 1)%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Déclaré ± 1.0%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&gt;99.5%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65564"/>
                  </a:ext>
                </a:extLst>
              </a:tr>
              <a:tr h="34765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Dioxyde de carbone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≤500 ml/m3 (ppm)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≤500 ml/m3 (ppm)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≤5 ml/m3 (ppm)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41920"/>
                  </a:ext>
                </a:extLst>
              </a:tr>
              <a:tr h="41603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Monoxyde de carbone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≤5 ml/m3 (ppm)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≤5 ml/m3 (ppm)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≤1 ml/m3 (ppm)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9444"/>
                  </a:ext>
                </a:extLst>
              </a:tr>
              <a:tr h="52830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Eau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≤50 mg/m3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≤35 mg/m3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≤25 mg/m3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≤15 mg/m3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71421"/>
                  </a:ext>
                </a:extLst>
              </a:tr>
              <a:tr h="37011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Huile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≤0.5 mg/m3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≤0.1 mg/m3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≤0.1 mg/m3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5754"/>
                  </a:ext>
                </a:extLst>
              </a:tr>
              <a:tr h="36514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Total Hydrocarbures</a:t>
                      </a:r>
                    </a:p>
                    <a:p>
                      <a:pPr algn="ctr"/>
                      <a:r>
                        <a:rPr lang="fr-FR" sz="1000" dirty="0"/>
                        <a:t>volatiles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≤30 ml/m3 (ppm)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76505"/>
                  </a:ext>
                </a:extLst>
              </a:tr>
              <a:tr h="52830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Total </a:t>
                      </a:r>
                      <a:r>
                        <a:rPr lang="fr-FR" sz="1000" dirty="0" err="1"/>
                        <a:t>Chlorofluocarbones</a:t>
                      </a:r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≤2ml/m3 (ppm)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6961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E3B7013-E9A3-4C7F-A2D0-0E924EE7221F}"/>
              </a:ext>
            </a:extLst>
          </p:cNvPr>
          <p:cNvSpPr txBox="1"/>
          <p:nvPr/>
        </p:nvSpPr>
        <p:spPr>
          <a:xfrm>
            <a:off x="899592" y="1073227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Tableau récapitulatif  des caractéristiques de l’air et/ou mélange:</a:t>
            </a:r>
          </a:p>
        </p:txBody>
      </p:sp>
    </p:spTree>
    <p:extLst>
      <p:ext uri="{BB962C8B-B14F-4D97-AF65-F5344CB8AC3E}">
        <p14:creationId xmlns:p14="http://schemas.microsoft.com/office/powerpoint/2010/main" val="25042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988840"/>
            <a:ext cx="6659562" cy="374441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FR" sz="2400" b="1" dirty="0">
                <a:solidFill>
                  <a:srgbClr val="000099"/>
                </a:solidFill>
              </a:rPr>
              <a:t>Visite des robinets :</a:t>
            </a:r>
            <a:endParaRPr lang="fr-FR" sz="2400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Démonter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jeter toutes pièces d’usure (joints, filtres)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Enlever la graisse sur les pièces métalliques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contrôler le bon état du chromage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Pré-nettoyage (10% acide ortho-phosphorique)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élimination calcaire, dépôts de sel	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Bac à ultrasons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Lavage des mains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Immersion dans un bac d’alcool isopropylique et brossage des pièces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.</a:t>
            </a:r>
            <a:r>
              <a:rPr lang="fr-FR" sz="1800" dirty="0">
                <a:solidFill>
                  <a:srgbClr val="000099"/>
                </a:solidFill>
                <a:sym typeface="Wingdings" pitchFamily="2" charset="2"/>
              </a:rPr>
              <a:t>	</a:t>
            </a:r>
            <a:r>
              <a:rPr lang="fr-FR" sz="1800" dirty="0">
                <a:sym typeface="Wingdings" pitchFamily="2" charset="2"/>
              </a:rPr>
              <a:t>      </a:t>
            </a:r>
            <a:r>
              <a:rPr lang="fr-FR" sz="1800" dirty="0"/>
              <a:t>	      	      	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sz="1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148478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99"/>
                </a:solidFill>
              </a:rPr>
              <a:t>Utilisation de l’alcool ISOPROPYLIQUE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5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132856"/>
            <a:ext cx="7344816" cy="3384376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400" b="1" dirty="0">
                <a:solidFill>
                  <a:srgbClr val="000099"/>
                </a:solidFill>
              </a:rPr>
              <a:t>Visite des robinets</a:t>
            </a:r>
            <a:r>
              <a:rPr lang="fr-FR" b="1" dirty="0">
                <a:solidFill>
                  <a:srgbClr val="000099"/>
                </a:solidFill>
              </a:rPr>
              <a:t> </a:t>
            </a:r>
            <a:r>
              <a:rPr lang="fr-FR" sz="1800" b="1" dirty="0">
                <a:solidFill>
                  <a:srgbClr val="000099"/>
                </a:solidFill>
              </a:rPr>
              <a:t>(suite)</a:t>
            </a:r>
            <a:endParaRPr lang="fr-FR" sz="1800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Dépose sur nappe en papier propre (séchage)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Contrôler absence de dépôt, de corrosion,</a:t>
            </a: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    d’éclat de chrome, de bavure, d’huile, graisse..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Contrôler lumière ultra-violette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Stocker les composants à l’abri des polluants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Lubrifier les joints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Remonter 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(outils parfaitement propres)</a:t>
            </a: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55679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99"/>
                </a:solidFill>
              </a:rPr>
              <a:t>Utilisation de l’alcool ISOPROPYLIQUE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659562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Pourquoi une procédure particulière ?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b="1" dirty="0">
                <a:solidFill>
                  <a:srgbClr val="000099"/>
                </a:solidFill>
              </a:rPr>
              <a:t>Raison</a:t>
            </a:r>
            <a:r>
              <a:rPr lang="fr-FR" dirty="0">
                <a:solidFill>
                  <a:srgbClr val="000099"/>
                </a:solidFill>
              </a:rPr>
              <a:t> : l’O2 est un puissant comburant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réaction violente avec un combustible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	   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inflammation, déflagration  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b="1" dirty="0">
                <a:solidFill>
                  <a:srgbClr val="000099"/>
                </a:solidFill>
              </a:rPr>
              <a:t>Risque d’autant plus important que</a:t>
            </a:r>
            <a:r>
              <a:rPr lang="fr-FR" dirty="0">
                <a:solidFill>
                  <a:srgbClr val="000099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- pourcentage O2 élevé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- matériau combustible divisé en fines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particules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- température élevée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- vitesse écoulement fluide élevée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(laminage)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- contamination (huile, graisse,…)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Pourquoi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fr-FR" sz="1000" dirty="0">
                <a:solidFill>
                  <a:srgbClr val="000099"/>
                </a:solidFill>
              </a:rPr>
              <a:t>Charlie GOUIN</a:t>
            </a:r>
          </a:p>
        </p:txBody>
      </p:sp>
      <p:sp>
        <p:nvSpPr>
          <p:cNvPr id="6" name="Bouton d'action : Vidéo 5">
            <a:hlinkClick r:id="rId3" action="ppaction://hlinksldjump" highlightClick="1"/>
          </p:cNvPr>
          <p:cNvSpPr/>
          <p:nvPr/>
        </p:nvSpPr>
        <p:spPr>
          <a:xfrm>
            <a:off x="7524750" y="3357563"/>
            <a:ext cx="215900" cy="2159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05000"/>
            <a:ext cx="7787209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Utilisation de l’alcool ISOPROPYLIQUE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400" b="1" dirty="0">
                <a:solidFill>
                  <a:srgbClr val="000099"/>
                </a:solidFill>
              </a:rPr>
              <a:t>Évacuation des produits usagés </a:t>
            </a:r>
            <a:r>
              <a:rPr lang="fr-FR" b="1" dirty="0">
                <a:solidFill>
                  <a:srgbClr val="000099"/>
                </a:solidFill>
              </a:rPr>
              <a:t>:</a:t>
            </a:r>
            <a:endParaRPr lang="fr-FR" sz="20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	   </a:t>
            </a:r>
            <a:r>
              <a:rPr lang="fr-FR" sz="2000" dirty="0">
                <a:solidFill>
                  <a:srgbClr val="000099"/>
                </a:solidFill>
                <a:sym typeface="Wingdings" pitchFamily="2" charset="2"/>
              </a:rPr>
              <a:t> respect des normes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sz="1800" dirty="0">
                <a:solidFill>
                  <a:srgbClr val="000099"/>
                </a:solidFill>
              </a:rPr>
              <a:t>Lorsque le liquide utilisé est saturé (changement de texture), il ne doit pas être jeté à l’égout mais </a:t>
            </a:r>
            <a:r>
              <a:rPr lang="fr-FR" sz="1800" b="1" dirty="0">
                <a:solidFill>
                  <a:srgbClr val="FF0000"/>
                </a:solidFill>
              </a:rPr>
              <a:t>remis en récipient et déposé dans le circuit d’élimination (déchetterie</a:t>
            </a:r>
            <a:r>
              <a:rPr lang="fr-FR" b="1" dirty="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buFontTx/>
              <a:buNone/>
            </a:pPr>
            <a:r>
              <a:rPr lang="fr-FR" dirty="0"/>
              <a:t>	</a:t>
            </a:r>
          </a:p>
          <a:p>
            <a:pPr lvl="2" eaLnBrk="1" hangingPunct="1">
              <a:buFontTx/>
              <a:buNone/>
            </a:pPr>
            <a:r>
              <a:rPr lang="fr-FR" dirty="0">
                <a:sym typeface="Wingdings" pitchFamily="2" charset="2"/>
              </a:rPr>
              <a:t>	      </a:t>
            </a:r>
            <a:r>
              <a:rPr lang="fr-FR" dirty="0"/>
              <a:t>	      	      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5229225"/>
            <a:ext cx="4762500" cy="79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i="1" dirty="0">
                <a:solidFill>
                  <a:srgbClr val="000099"/>
                </a:solidFill>
                <a:latin typeface="Comic Sans MS" pitchFamily="66" charset="0"/>
              </a:rPr>
              <a:t>Merci de votre attention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i="1" dirty="0">
                <a:solidFill>
                  <a:srgbClr val="000099"/>
                </a:solidFill>
                <a:latin typeface="Comic Sans MS" pitchFamily="66" charset="0"/>
              </a:rPr>
              <a:t>				Charlie.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1" name="Image 3" descr="Stick Nitrox 12 m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52736"/>
            <a:ext cx="5513564" cy="56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56792"/>
            <a:ext cx="4998916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 : Retour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E5E7637-AD98-49AB-8F08-94CD86D1B8F7}"/>
              </a:ext>
            </a:extLst>
          </p:cNvPr>
          <p:cNvSpPr/>
          <p:nvPr/>
        </p:nvSpPr>
        <p:spPr>
          <a:xfrm>
            <a:off x="323529" y="5733256"/>
            <a:ext cx="288031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5550"/>
            <a:ext cx="9144001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9294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2"/>
            <a:ext cx="55206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uton d'action : Retour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CAB0A9-4045-4868-8206-CEA6E901B2AF}"/>
              </a:ext>
            </a:extLst>
          </p:cNvPr>
          <p:cNvSpPr/>
          <p:nvPr/>
        </p:nvSpPr>
        <p:spPr>
          <a:xfrm>
            <a:off x="323529" y="5733256"/>
            <a:ext cx="288031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32756"/>
            <a:ext cx="71081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 : Retour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5A9355E-0AD5-4060-8286-0B88D86D1185}"/>
              </a:ext>
            </a:extLst>
          </p:cNvPr>
          <p:cNvSpPr/>
          <p:nvPr/>
        </p:nvSpPr>
        <p:spPr>
          <a:xfrm>
            <a:off x="323529" y="5733256"/>
            <a:ext cx="288031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533918" cy="37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020272" y="566124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Schémas Henri LEBRIS</a:t>
            </a:r>
          </a:p>
        </p:txBody>
      </p:sp>
      <p:sp>
        <p:nvSpPr>
          <p:cNvPr id="5" name="Bouton d'action : Retour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8616BD2-372E-475F-958C-A249AA1999D5}"/>
              </a:ext>
            </a:extLst>
          </p:cNvPr>
          <p:cNvSpPr/>
          <p:nvPr/>
        </p:nvSpPr>
        <p:spPr>
          <a:xfrm>
            <a:off x="323528" y="5758227"/>
            <a:ext cx="288031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ateau-explose-ca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268760"/>
            <a:ext cx="4176464" cy="2784309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24847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outon d'action : Retour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6ADC9F4-DDD2-4247-AF00-12F09B67970F}"/>
              </a:ext>
            </a:extLst>
          </p:cNvPr>
          <p:cNvSpPr/>
          <p:nvPr/>
        </p:nvSpPr>
        <p:spPr>
          <a:xfrm>
            <a:off x="323529" y="5733256"/>
            <a:ext cx="288031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577B75-FA67-4BA8-AE3B-4A0B9373E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471654" cy="4823048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7BE36CA-6ADE-4C6C-A21F-EC855BCA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lèche : droite 5">
            <a:hlinkClick r:id="rId3" action="ppaction://hlinksldjump"/>
            <a:extLst>
              <a:ext uri="{FF2B5EF4-FFF2-40B4-BE49-F238E27FC236}">
                <a16:creationId xmlns:a16="http://schemas.microsoft.com/office/drawing/2014/main" id="{7F023A6C-7E73-4AB0-9CD7-DDCA7686B144}"/>
              </a:ext>
            </a:extLst>
          </p:cNvPr>
          <p:cNvSpPr/>
          <p:nvPr/>
        </p:nvSpPr>
        <p:spPr>
          <a:xfrm rot="10800000">
            <a:off x="8172400" y="43651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Atelier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400" dirty="0">
                <a:solidFill>
                  <a:srgbClr val="000099"/>
                </a:solidFill>
              </a:rPr>
              <a:t>	Exigence fondamentale : </a:t>
            </a:r>
            <a:r>
              <a:rPr lang="fr-FR" sz="2400" b="1" dirty="0">
                <a:solidFill>
                  <a:srgbClr val="000099"/>
                </a:solidFill>
              </a:rPr>
              <a:t>LA PROPRETE !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fr-FR" sz="1200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Local d’inspection = dédié à cette tâche</a:t>
            </a:r>
          </a:p>
          <a:p>
            <a:pPr lvl="2" eaLnBrk="1" hangingPunct="1">
              <a:buClr>
                <a:srgbClr val="000099"/>
              </a:buClr>
              <a:buNone/>
            </a:pPr>
            <a:r>
              <a:rPr lang="fr-FR" sz="1600" dirty="0">
                <a:solidFill>
                  <a:srgbClr val="000099"/>
                </a:solidFill>
              </a:rPr>
              <a:t>(du moins au moment où les fait les visites blocs O2)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Outils, lampes,… spécifiques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Propreté des </a:t>
            </a:r>
            <a:r>
              <a:rPr lang="fr-FR" dirty="0" err="1">
                <a:solidFill>
                  <a:srgbClr val="000099"/>
                </a:solidFill>
              </a:rPr>
              <a:t>TIVs</a:t>
            </a:r>
            <a:endParaRPr lang="fr-FR" sz="1200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  <a:buFontTx/>
              <a:buNone/>
            </a:pPr>
            <a:r>
              <a:rPr lang="fr-FR" sz="1600" b="1" dirty="0">
                <a:solidFill>
                  <a:srgbClr val="000099"/>
                </a:solidFill>
              </a:rPr>
              <a:t>		</a:t>
            </a:r>
            <a:r>
              <a:rPr lang="fr-FR" sz="1600" dirty="0">
                <a:solidFill>
                  <a:srgbClr val="000099"/>
                </a:solidFill>
              </a:rPr>
              <a:t>Vêtements</a:t>
            </a:r>
          </a:p>
          <a:p>
            <a:pPr lvl="2" eaLnBrk="1" hangingPunct="1">
              <a:buFontTx/>
              <a:buNone/>
            </a:pPr>
            <a:r>
              <a:rPr lang="fr-FR" sz="1600" dirty="0">
                <a:solidFill>
                  <a:srgbClr val="000099"/>
                </a:solidFill>
              </a:rPr>
              <a:t>		Lavage des mains</a:t>
            </a:r>
          </a:p>
          <a:p>
            <a:pPr lvl="2" eaLnBrk="1" hangingPunct="1">
              <a:buFontTx/>
              <a:buNone/>
            </a:pPr>
            <a:r>
              <a:rPr lang="fr-FR" sz="1600" dirty="0">
                <a:solidFill>
                  <a:srgbClr val="000099"/>
                </a:solidFill>
              </a:rPr>
              <a:t>		Gants latex (sans talc</a:t>
            </a:r>
            <a:r>
              <a:rPr lang="fr-FR" sz="1600" b="1" dirty="0">
                <a:solidFill>
                  <a:srgbClr val="000099"/>
                </a:solidFill>
              </a:rPr>
              <a:t>)…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Atelier d’inspection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7BE36CA-6ADE-4C6C-A21F-EC855BCA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lèche : droite 5">
            <a:hlinkClick r:id="rId2" action="ppaction://hlinksldjump"/>
            <a:extLst>
              <a:ext uri="{FF2B5EF4-FFF2-40B4-BE49-F238E27FC236}">
                <a16:creationId xmlns:a16="http://schemas.microsoft.com/office/drawing/2014/main" id="{7F023A6C-7E73-4AB0-9CD7-DDCA7686B144}"/>
              </a:ext>
            </a:extLst>
          </p:cNvPr>
          <p:cNvSpPr/>
          <p:nvPr/>
        </p:nvSpPr>
        <p:spPr>
          <a:xfrm rot="10800000">
            <a:off x="8172400" y="43651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8407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3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2484439" y="2205038"/>
            <a:ext cx="6264026" cy="3384202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Produits de nettoyage des blocs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400" dirty="0">
                <a:solidFill>
                  <a:srgbClr val="000099"/>
                </a:solidFill>
                <a:sym typeface="Wingdings" pitchFamily="2" charset="2"/>
              </a:rPr>
              <a:t>          </a:t>
            </a:r>
            <a:r>
              <a:rPr lang="fr-FR" sz="2000" dirty="0">
                <a:solidFill>
                  <a:srgbClr val="000099"/>
                </a:solidFill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000099"/>
                </a:solidFill>
              </a:rPr>
              <a:t>Produits lessiviels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		</a:t>
            </a:r>
            <a:r>
              <a:rPr lang="fr-FR" sz="1600" b="1" dirty="0">
                <a:solidFill>
                  <a:srgbClr val="FF0000"/>
                </a:solidFill>
              </a:rPr>
              <a:t>(hors solvants ou produits chimiques)</a:t>
            </a:r>
            <a:endParaRPr lang="fr-FR" sz="2000" b="1" dirty="0">
              <a:solidFill>
                <a:srgbClr val="FF0000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dirty="0" err="1">
                <a:solidFill>
                  <a:srgbClr val="000099"/>
                </a:solidFill>
              </a:rPr>
              <a:t>Promoclean</a:t>
            </a:r>
            <a:r>
              <a:rPr lang="fr-FR" dirty="0">
                <a:solidFill>
                  <a:srgbClr val="000099"/>
                </a:solidFill>
              </a:rPr>
              <a:t> TP 108 - AVANTEC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Shampoing dégraissant : S.NET 90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Lessive St Marc (en cristaux)</a:t>
            </a:r>
            <a:endParaRPr lang="fr-FR" sz="1200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FFFF00"/>
              </a:buClr>
              <a:buFontTx/>
              <a:buNone/>
            </a:pPr>
            <a:r>
              <a:rPr lang="fr-FR" b="1" dirty="0">
                <a:solidFill>
                  <a:srgbClr val="000099"/>
                </a:solidFill>
              </a:rPr>
              <a:t>	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0099"/>
                </a:solidFill>
                <a:sym typeface="Wingdings" pitchFamily="2" charset="2"/>
              </a:rPr>
              <a:t> Autre produit : </a:t>
            </a:r>
            <a:r>
              <a:rPr lang="fr-FR" sz="1800" dirty="0">
                <a:solidFill>
                  <a:srgbClr val="FF0000"/>
                </a:solidFill>
                <a:sym typeface="Wingdings" pitchFamily="2" charset="2"/>
              </a:rPr>
              <a:t>Solvant</a:t>
            </a:r>
            <a:endParaRPr lang="fr-FR" dirty="0">
              <a:solidFill>
                <a:srgbClr val="FF0000"/>
              </a:solidFill>
              <a:sym typeface="Wingdings" pitchFamily="2" charset="2"/>
            </a:endParaRPr>
          </a:p>
          <a:p>
            <a:pPr lvl="2" eaLnBrk="1" hangingPunct="1">
              <a:buClrTx/>
              <a:buFont typeface="Arial" pitchFamily="34" charset="0"/>
              <a:buChar char="•"/>
            </a:pPr>
            <a:r>
              <a:rPr lang="fr-FR" dirty="0">
                <a:solidFill>
                  <a:srgbClr val="000099"/>
                </a:solidFill>
              </a:rPr>
              <a:t>Alcool Isopropylique  </a:t>
            </a:r>
            <a:r>
              <a:rPr lang="fr-FR" sz="1600" dirty="0">
                <a:solidFill>
                  <a:srgbClr val="000099"/>
                </a:solidFill>
              </a:rPr>
              <a:t>(Nomenclature 67-63-0)</a:t>
            </a:r>
            <a:endParaRPr lang="fr-FR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FFFF00"/>
              </a:buClr>
              <a:buFontTx/>
              <a:buNone/>
            </a:pP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dirty="0">
                <a:solidFill>
                  <a:srgbClr val="000099"/>
                </a:solidFill>
              </a:rPr>
              <a:t>Qu’est-ce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Pourquoi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Atelier d’inspection 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Produits de nettoyage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Produits de nettoyage des robinets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	</a:t>
            </a:r>
            <a:r>
              <a:rPr lang="fr-FR" sz="2000" b="1" dirty="0">
                <a:solidFill>
                  <a:srgbClr val="000099"/>
                </a:solidFill>
              </a:rPr>
              <a:t>Pré-nettoyage / détartrage</a:t>
            </a:r>
            <a:r>
              <a:rPr lang="fr-FR" sz="2000" dirty="0">
                <a:solidFill>
                  <a:srgbClr val="000099"/>
                </a:solidFill>
              </a:rPr>
              <a:t> : Solution aqueuse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 	d’acide ortho-phosphorique à 10%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fr-FR" sz="20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sz="2000" dirty="0">
                <a:solidFill>
                  <a:srgbClr val="000099"/>
                </a:solidFill>
              </a:rPr>
              <a:t>	</a:t>
            </a:r>
            <a:r>
              <a:rPr lang="fr-FR" sz="2000" b="1" dirty="0">
                <a:solidFill>
                  <a:srgbClr val="000099"/>
                </a:solidFill>
              </a:rPr>
              <a:t>Nettoyage</a:t>
            </a:r>
            <a:r>
              <a:rPr lang="fr-FR" sz="2000" dirty="0">
                <a:solidFill>
                  <a:srgbClr val="000099"/>
                </a:solidFill>
              </a:rPr>
              <a:t> :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 err="1">
                <a:solidFill>
                  <a:srgbClr val="000099"/>
                </a:solidFill>
              </a:rPr>
              <a:t>Promoclean</a:t>
            </a:r>
            <a:r>
              <a:rPr lang="fr-FR" dirty="0">
                <a:solidFill>
                  <a:srgbClr val="000099"/>
                </a:solidFill>
              </a:rPr>
              <a:t> TP 108 - AVANTEC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 err="1">
                <a:solidFill>
                  <a:srgbClr val="000099"/>
                </a:solidFill>
              </a:rPr>
              <a:t>Schampoing</a:t>
            </a:r>
            <a:r>
              <a:rPr lang="fr-FR" dirty="0">
                <a:solidFill>
                  <a:srgbClr val="000099"/>
                </a:solidFill>
              </a:rPr>
              <a:t> dégraissant : S.NET 90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Lessive St Marc (en cristaux).</a:t>
            </a:r>
            <a:endParaRPr lang="fr-FR" sz="1200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sz="1600" b="1" dirty="0">
                <a:solidFill>
                  <a:srgbClr val="000099"/>
                </a:solidFill>
              </a:rPr>
              <a:t>	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dirty="0">
                <a:solidFill>
                  <a:srgbClr val="000099"/>
                </a:solidFill>
              </a:rPr>
              <a:t>Qu’est-ce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Pourquoi ?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Produits de nettoyage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Introduction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Usage « normal »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pas de nettoyage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Pollution accidentelle </a:t>
            </a:r>
            <a:r>
              <a:rPr lang="fr-FR" sz="1600" dirty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000099"/>
                </a:solidFill>
                <a:sym typeface="Wingdings" pitchFamily="2" charset="2"/>
              </a:rPr>
              <a:t> nettoyage</a:t>
            </a:r>
            <a:endParaRPr lang="fr-FR" dirty="0">
              <a:solidFill>
                <a:srgbClr val="000099"/>
              </a:solidFill>
            </a:endParaRPr>
          </a:p>
          <a:p>
            <a:pPr lvl="2" eaLnBrk="1" hangingPunct="1"/>
            <a:endParaRPr lang="fr-FR" dirty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r>
              <a:rPr lang="fr-FR" sz="2400" b="1" dirty="0">
                <a:solidFill>
                  <a:srgbClr val="FF0000"/>
                </a:solidFill>
              </a:rPr>
              <a:t>L’inspection ne doit pas être un vecteur de contamination !</a:t>
            </a:r>
            <a:r>
              <a:rPr lang="fr-FR" sz="1600" b="1" dirty="0">
                <a:solidFill>
                  <a:srgbClr val="000099"/>
                </a:solidFill>
              </a:rPr>
              <a:t>		</a:t>
            </a:r>
            <a:endParaRPr lang="fr-FR" sz="1600" dirty="0">
              <a:solidFill>
                <a:srgbClr val="0000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 d’inspection 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Matériel démontage, inspection, remontage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Idem TIV air, mais très propre (spécifique ?)  </a:t>
            </a:r>
          </a:p>
          <a:p>
            <a:pPr lvl="2" eaLnBrk="1" hangingPunct="1">
              <a:buClr>
                <a:srgbClr val="000099"/>
              </a:buClr>
              <a:buNone/>
            </a:pPr>
            <a:r>
              <a:rPr lang="fr-FR" dirty="0">
                <a:solidFill>
                  <a:srgbClr val="000099"/>
                </a:solidFill>
              </a:rPr>
              <a:t>	      jeu de clefs, marteau + martyr</a:t>
            </a:r>
          </a:p>
          <a:p>
            <a:pPr lvl="2" eaLnBrk="1" hangingPunct="1">
              <a:buClr>
                <a:srgbClr val="000099"/>
              </a:buClr>
              <a:buNone/>
            </a:pPr>
            <a:r>
              <a:rPr lang="fr-FR" dirty="0">
                <a:solidFill>
                  <a:srgbClr val="000099"/>
                </a:solidFill>
              </a:rPr>
              <a:t>	      éclairage endoscopique</a:t>
            </a:r>
          </a:p>
          <a:p>
            <a:pPr lvl="2" eaLnBrk="1" hangingPunct="1">
              <a:buClr>
                <a:srgbClr val="000099"/>
              </a:buClr>
              <a:buNone/>
            </a:pPr>
            <a:r>
              <a:rPr lang="fr-FR" dirty="0">
                <a:solidFill>
                  <a:srgbClr val="000099"/>
                </a:solidFill>
              </a:rPr>
              <a:t>	      jeu de bagues et tampons</a:t>
            </a:r>
          </a:p>
          <a:p>
            <a:pPr lvl="2" eaLnBrk="1" hangingPunct="1">
              <a:buClr>
                <a:srgbClr val="000099"/>
              </a:buClr>
              <a:buNone/>
            </a:pPr>
            <a:r>
              <a:rPr lang="fr-FR" dirty="0">
                <a:solidFill>
                  <a:srgbClr val="000099"/>
                </a:solidFill>
              </a:rPr>
              <a:t>	      source d’air chaud ou air sec (propre)</a:t>
            </a:r>
          </a:p>
          <a:p>
            <a:pPr lvl="2" eaLnBrk="1" hangingPunct="1"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+ éclairage « lumière noire »</a:t>
            </a:r>
          </a:p>
          <a:p>
            <a:pPr lvl="2" eaLnBrk="1" hangingPunct="1"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</a:t>
            </a:r>
            <a:r>
              <a:rPr lang="fr-FR" sz="1100" dirty="0">
                <a:solidFill>
                  <a:srgbClr val="000099"/>
                </a:solidFill>
              </a:rPr>
              <a:t>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  <p:sp>
        <p:nvSpPr>
          <p:cNvPr id="3" name="Flèche : droite 2">
            <a:hlinkClick r:id="rId3" action="ppaction://hlinksldjump"/>
            <a:extLst>
              <a:ext uri="{FF2B5EF4-FFF2-40B4-BE49-F238E27FC236}">
                <a16:creationId xmlns:a16="http://schemas.microsoft.com/office/drawing/2014/main" id="{FC4522AF-E1D2-4EE8-A873-7F838B038DB7}"/>
              </a:ext>
            </a:extLst>
          </p:cNvPr>
          <p:cNvSpPr/>
          <p:nvPr/>
        </p:nvSpPr>
        <p:spPr>
          <a:xfrm>
            <a:off x="7092280" y="50851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205038"/>
            <a:ext cx="6480175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b="1" dirty="0">
                <a:solidFill>
                  <a:srgbClr val="000099"/>
                </a:solidFill>
              </a:rPr>
              <a:t>Procédure d’inspection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dirty="0">
                <a:solidFill>
                  <a:srgbClr val="000099"/>
                </a:solidFill>
              </a:rPr>
              <a:t>	</a:t>
            </a:r>
            <a:r>
              <a:rPr lang="fr-FR" sz="2400" dirty="0">
                <a:solidFill>
                  <a:srgbClr val="000099"/>
                </a:solidFill>
              </a:rPr>
              <a:t>Matériel nettoyage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</a:pPr>
            <a:r>
              <a:rPr lang="fr-FR" dirty="0">
                <a:solidFill>
                  <a:srgbClr val="000099"/>
                </a:solidFill>
              </a:rPr>
              <a:t>Idem TIV air mais très propre (spécifique) </a:t>
            </a:r>
          </a:p>
          <a:p>
            <a:pPr lvl="2" eaLnBrk="1" hangingPunct="1">
              <a:lnSpc>
                <a:spcPct val="90000"/>
              </a:lnSpc>
              <a:buClr>
                <a:srgbClr val="000099"/>
              </a:buClr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</a:t>
            </a:r>
            <a:r>
              <a:rPr lang="fr-FR" dirty="0" err="1">
                <a:solidFill>
                  <a:srgbClr val="000099"/>
                </a:solidFill>
              </a:rPr>
              <a:t>tonneleuse</a:t>
            </a:r>
            <a:r>
              <a:rPr lang="fr-FR" dirty="0">
                <a:solidFill>
                  <a:srgbClr val="000099"/>
                </a:solidFill>
              </a:rPr>
              <a:t> et abrasifs spécifiques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écouvillon, petite brosse (nylon)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eau chaude (50 à 60°) + détergents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bouchon (M25X2  ISO)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gants latex non talqués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bac à ultrasons (si révision robinet)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rgbClr val="000099"/>
                </a:solidFill>
              </a:rPr>
              <a:t>	      entonnoir…</a:t>
            </a:r>
          </a:p>
          <a:p>
            <a:pPr lvl="2" eaLnBrk="1" hangingPunct="1">
              <a:buFontTx/>
              <a:buNone/>
            </a:pPr>
            <a:r>
              <a:rPr lang="fr-FR" dirty="0"/>
              <a:t>	</a:t>
            </a:r>
          </a:p>
          <a:p>
            <a:pPr lvl="2" eaLnBrk="1" hangingPunct="1">
              <a:buFontTx/>
              <a:buNone/>
            </a:pPr>
            <a:endParaRPr lang="fr-FR" sz="1800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573016"/>
            <a:ext cx="1944688" cy="244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1100" b="0" dirty="0">
                <a:solidFill>
                  <a:srgbClr val="000099"/>
                </a:solidFill>
              </a:rPr>
              <a:t>Qu’est-ce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Pourquoi ?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Atelier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de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dirty="0">
                <a:solidFill>
                  <a:srgbClr val="000099"/>
                </a:solidFill>
              </a:rPr>
              <a:t>Procédure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Introduction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</a:t>
            </a:r>
            <a:r>
              <a:rPr lang="fr-FR" sz="1100" dirty="0">
                <a:solidFill>
                  <a:srgbClr val="000099"/>
                </a:solidFill>
              </a:rPr>
              <a:t>Matériel nécessaire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Démontage/inspection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Nettoyage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Contrôle propreté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Remontage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    Remarque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Visite des robinets</a:t>
            </a:r>
            <a:br>
              <a:rPr lang="fr-FR" sz="1100" b="0" dirty="0">
                <a:solidFill>
                  <a:srgbClr val="000099"/>
                </a:solidFill>
              </a:rPr>
            </a:br>
            <a:r>
              <a:rPr lang="fr-FR" sz="1100" b="0" dirty="0">
                <a:solidFill>
                  <a:srgbClr val="000099"/>
                </a:solidFill>
              </a:rPr>
              <a:t>Produits usagés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éan">
  <a:themeElements>
    <a:clrScheme name="Océ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381A23F-1288-4951-937C-37BE12B5C4A0}">
  <we:reference id="wa104379279" version="2.1.0.0" store="fr-FR" storeType="OMEX"/>
  <we:alternateReferences>
    <we:reference id="WA104379279" version="2.1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</TotalTime>
  <Words>2515</Words>
  <Application>Microsoft Office PowerPoint</Application>
  <PresentationFormat>Affichage à l'écran (4:3)</PresentationFormat>
  <Paragraphs>352</Paragraphs>
  <Slides>40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arial</vt:lpstr>
      <vt:lpstr>Comic Sans MS</vt:lpstr>
      <vt:lpstr>Tahoma</vt:lpstr>
      <vt:lpstr>Wingdings</vt:lpstr>
      <vt:lpstr>Océan</vt:lpstr>
      <vt:lpstr>Présentation PowerPoint</vt:lpstr>
      <vt:lpstr>Qu’est-ce ? Pourquoi ? Atelier d’inspection Produits de nettoyage Procédure     Introduction     Matériel nécessaire     Démontage/inspection     Nettoyage     Contrôle propreté     Remontage     Remarque Visite des robinets Produits usagés</vt:lpstr>
      <vt:lpstr>Qu’est-ce ? Pourquoi ? 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Produits de nettoyage Procédure     Introduction     Matériel nécessaire     Démontage/inspection     Nettoyage     Contrôle propreté     Remontage     Remarque Visite des robinets Produits usagés</vt:lpstr>
      <vt:lpstr>Qu’est-ce ? Pourquoi ? 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Produits de nettoyage Procédure     Introduction     Matériel nécessaire     Démontage/inspection     Nettoyage     Contrôle propreté     Remontage     Remarque Visite des robinets Produits usagés</vt:lpstr>
      <vt:lpstr>Qu’est-ce ? Pourquoi ? Atelier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Produits de nettoyage Procédure     Introduction     Matériel nécessaire     Démontage/inspection     Nettoyage     Contrôle propreté     Remontage     Remarque Visite des robinets Produits usagés</vt:lpstr>
      <vt:lpstr>Qu’est-ce ? Pourquoi ? 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 Produits de nettoyage Procédure     Introduction     Matériel nécessaire     Démontage/inspection     Nettoyage     Contrôle propreté     Remontage     Remarque Visite des robinets Produits usagés</vt:lpstr>
      <vt:lpstr>Qu’est-ce ? Pourquoi ? Atelier d’inspection  Produits de nettoyage Procédure     Introduction     Matériel nécessaire     Démontage/inspection     Nettoyage     Contrôle propreté     Remontage     Remarque Visite des robinets Produits usagés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 « SERVICE OXYGENE »</dc:title>
  <dc:creator>Charlie GOUIN</dc:creator>
  <cp:lastModifiedBy>Marc Lecoq</cp:lastModifiedBy>
  <cp:revision>244</cp:revision>
  <dcterms:created xsi:type="dcterms:W3CDTF">2006-03-08T08:22:44Z</dcterms:created>
  <dcterms:modified xsi:type="dcterms:W3CDTF">2021-03-11T08:50:41Z</dcterms:modified>
</cp:coreProperties>
</file>